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87" r:id="rId9"/>
    <p:sldId id="288" r:id="rId10"/>
    <p:sldId id="289" r:id="rId11"/>
    <p:sldId id="290" r:id="rId12"/>
    <p:sldId id="291" r:id="rId13"/>
    <p:sldId id="264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4" r:id="rId29"/>
    <p:sldId id="283" r:id="rId30"/>
    <p:sldId id="285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DA50"/>
    <a:srgbClr val="0A0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4694"/>
  </p:normalViewPr>
  <p:slideViewPr>
    <p:cSldViewPr snapToGrid="0" snapToObjects="1">
      <p:cViewPr varScale="1">
        <p:scale>
          <a:sx n="182" d="100"/>
          <a:sy n="182" d="100"/>
        </p:scale>
        <p:origin x="27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0F60D-47A9-B44F-AEAE-6B732B219A46}" type="datetimeFigureOut">
              <a:rPr lang="en-US" smtClean="0"/>
              <a:t>9/11/20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51040-1BC5-544D-809F-696AE3C04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0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51040-1BC5-544D-809F-696AE3C04A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56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51040-1BC5-544D-809F-696AE3C04A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3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84AF-3CEB-C14B-9DF7-B20D85E92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DB3219-FEF3-AB48-BDB5-7F92264EDC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CF4B7-1026-AD4F-B7E6-17537B747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2FA82-2A49-CB41-810F-2BE6D7E8E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E1BAD-3142-5A49-A4A8-A2B4E01E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0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A33D3-27B5-7241-A16E-FF94E3F03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4F9CDC-48BF-0640-B7FC-F118C3607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B419A-F7D0-E24F-9B36-C1255CF3B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B74C8-A72E-2441-BF73-BAC62317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EF13E-AEFF-EB41-8221-FB90C9CE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36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91FE4C-3923-A649-B43C-0278C43D9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910FF-BFB7-6A46-93E1-9A4DC8433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8B7C7-5FD9-6C41-BA80-C425B66CD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FFE06-16E9-1B44-84B8-64CA2981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03F98-59DB-BA45-A336-AC76E9FB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79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DA590-80EA-4C41-A84F-126D4798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CE5E4-0BAB-5448-912C-EA085E6D8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80C18-9A3C-4D43-BD96-511644C93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68227-C0B8-8343-9509-0C08D4450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E9081-C6BA-7B46-9A7D-B39A09E74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8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3665D-AD0F-DD43-ADB3-640785EA8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EB0C0-3A72-9B41-95AE-40BDF48E1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272C3-38B0-364C-B45E-7B3AA6C8A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BFC04-AF18-C54A-89E9-8AEF5C8E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7D3F3-B1F1-E140-971C-EA69AED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4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CFF8A-9350-414F-8BE9-D3FE5A1A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D96D-2610-FE46-BACF-278B4309C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E87CC-07C9-604A-806F-9E1C00170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CC9AB-4EBD-9941-BA59-F2859FB56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126E5-D1FE-9849-AFB9-62BCC4B95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96988-3987-7845-8DD9-3F82734B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7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CC01-ADCE-794C-9886-73B3A1F41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9A869-D5B1-124E-8DA7-4CDDDCAF9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426D2-1CE8-5049-B984-8B7D730DA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2637DB-E1D8-C740-B94F-6C534A11B2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81768-D0CF-8E45-B99C-2789B421F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3DBEEF-4E22-5049-8C6F-25B086BB0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9/11/20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A32513-A44F-5841-8779-F13EC4BC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CBC146-4B95-474D-8586-C48E78DE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82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FFF5-359F-3B46-B137-C0EFCEFD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DE7633-AF04-0341-A0B9-24883D3CE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9/11/20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DEE52-9D40-7C45-9566-354D0833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748A1-9401-5F4C-BE68-CA2D2673F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1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FFC8FA-7E8D-5042-AFA4-683E870F8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9/11/20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218E8-F322-5B47-B8F9-40DA81CF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F298-E6DA-D64F-A666-3030C41C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99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C6467-5A5D-314A-8321-F8E3CB3DB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0B68-97A7-6345-8211-78D72F6FF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649B1-3986-7F4C-9679-04643D30B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7BABF-6695-E04E-9DB9-AEDEB8771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458D3-5F3A-3741-9E18-C1F4BB934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989A8-4FE7-DE4C-810B-95C7E723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56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5529-BB24-A645-9D7B-DCDCF687F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DAF42-D1B6-2143-B749-CDB31BFEF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0B0D6-5486-EC4B-9797-8F1913597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CE09B-FF3E-1B41-A181-16C2AE5D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981F1-08B7-5A43-AC8B-059ACF5F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E92310-82E6-FE4A-9A62-5D069554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6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202176-8A07-B243-969E-05342BF7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43E99-835A-8644-94E4-0767941A8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DEAAE-0F6D-3048-BE51-11D94F833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26705-B514-7D45-A28E-361F31ECD955}" type="datetimeFigureOut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069F0-4458-9845-ABEB-23015B7CA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8F1ED-E372-4C42-B77B-C06CF1BB6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0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8EA6FCF-1021-B244-82B1-B1082A9EF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8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AFBE3-6F2D-114D-A08C-52E5F25F5A99}"/>
              </a:ext>
            </a:extLst>
          </p:cNvPr>
          <p:cNvSpPr/>
          <p:nvPr/>
        </p:nvSpPr>
        <p:spPr>
          <a:xfrm>
            <a:off x="-6277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Pro" panose="02000503030000020004" pitchFamily="2" charset="0"/>
              </a:rPr>
              <a:t>Prerequisites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155EA9-E2D0-F24C-9BDF-192B063A36BD}"/>
              </a:ext>
            </a:extLst>
          </p:cNvPr>
          <p:cNvSpPr/>
          <p:nvPr/>
        </p:nvSpPr>
        <p:spPr>
          <a:xfrm>
            <a:off x="-6277" y="1989263"/>
            <a:ext cx="3211861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A0454"/>
                </a:solidFill>
                <a:latin typeface="DINPro" panose="02000503030000020004" pitchFamily="2" charset="0"/>
              </a:rPr>
              <a:t>IDE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5554CD-A0B8-2840-B4CD-DCB5434388AD}"/>
              </a:ext>
            </a:extLst>
          </p:cNvPr>
          <p:cNvSpPr/>
          <p:nvPr/>
        </p:nvSpPr>
        <p:spPr>
          <a:xfrm>
            <a:off x="-6277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DA16A131-AB54-F548-B29A-D2EB3BC3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EAA2170-63B5-3C4E-8715-BA31A5F3B63A}"/>
              </a:ext>
            </a:extLst>
          </p:cNvPr>
          <p:cNvSpPr/>
          <p:nvPr/>
        </p:nvSpPr>
        <p:spPr>
          <a:xfrm>
            <a:off x="0" y="4220676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Browser Support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D69FB0-AC56-C94A-A5BC-BEB1C07937D7}"/>
              </a:ext>
            </a:extLst>
          </p:cNvPr>
          <p:cNvSpPr txBox="1"/>
          <p:nvPr/>
        </p:nvSpPr>
        <p:spPr>
          <a:xfrm>
            <a:off x="5195449" y="987817"/>
            <a:ext cx="5510254" cy="2782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Visual Studio Code</a:t>
            </a:r>
            <a:br>
              <a:rPr lang="en-US" dirty="0">
                <a:solidFill>
                  <a:srgbClr val="F0DA50"/>
                </a:solidFill>
                <a:latin typeface="DINPro" panose="02000503030000020004"/>
              </a:rPr>
            </a:br>
            <a:r>
              <a:rPr lang="en-US" dirty="0" err="1">
                <a:solidFill>
                  <a:srgbClr val="F0DA50"/>
                </a:solidFill>
                <a:latin typeface="DINPro" panose="02000503030000020004"/>
              </a:rPr>
              <a:t>Webstrom</a:t>
            </a:r>
            <a:br>
              <a:rPr lang="en-US" dirty="0">
                <a:solidFill>
                  <a:srgbClr val="F0DA50"/>
                </a:solidFill>
                <a:latin typeface="DINPro" panose="02000503030000020004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Atom</a:t>
            </a:r>
            <a:br>
              <a:rPr lang="en-US" dirty="0">
                <a:solidFill>
                  <a:srgbClr val="F0DA50"/>
                </a:solidFill>
                <a:latin typeface="DINPro" panose="02000503030000020004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Sublime Text</a:t>
            </a:r>
            <a:br>
              <a:rPr lang="en-US" dirty="0">
                <a:solidFill>
                  <a:srgbClr val="F0DA50"/>
                </a:solidFill>
                <a:latin typeface="DINPro" panose="02000503030000020004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Notepad++</a:t>
            </a:r>
            <a:endParaRPr lang="en-US" dirty="0">
              <a:solidFill>
                <a:schemeClr val="bg1"/>
              </a:solidFill>
              <a:latin typeface="DINPro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837560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AFBE3-6F2D-114D-A08C-52E5F25F5A99}"/>
              </a:ext>
            </a:extLst>
          </p:cNvPr>
          <p:cNvSpPr/>
          <p:nvPr/>
        </p:nvSpPr>
        <p:spPr>
          <a:xfrm>
            <a:off x="-6277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Pro" panose="02000503030000020004" pitchFamily="2" charset="0"/>
              </a:rPr>
              <a:t>Prerequisites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155EA9-E2D0-F24C-9BDF-192B063A36BD}"/>
              </a:ext>
            </a:extLst>
          </p:cNvPr>
          <p:cNvSpPr/>
          <p:nvPr/>
        </p:nvSpPr>
        <p:spPr>
          <a:xfrm>
            <a:off x="-6277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IDE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5554CD-A0B8-2840-B4CD-DCB5434388AD}"/>
              </a:ext>
            </a:extLst>
          </p:cNvPr>
          <p:cNvSpPr/>
          <p:nvPr/>
        </p:nvSpPr>
        <p:spPr>
          <a:xfrm>
            <a:off x="-6277" y="2993245"/>
            <a:ext cx="3211863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Version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DA16A131-AB54-F548-B29A-D2EB3BC3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EAA2170-63B5-3C4E-8715-BA31A5F3B63A}"/>
              </a:ext>
            </a:extLst>
          </p:cNvPr>
          <p:cNvSpPr/>
          <p:nvPr/>
        </p:nvSpPr>
        <p:spPr>
          <a:xfrm>
            <a:off x="0" y="4220676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Browser Support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B0BBB-3745-754A-BD21-783C7CA38765}"/>
              </a:ext>
            </a:extLst>
          </p:cNvPr>
          <p:cNvSpPr txBox="1"/>
          <p:nvPr/>
        </p:nvSpPr>
        <p:spPr>
          <a:xfrm>
            <a:off x="5195448" y="987817"/>
            <a:ext cx="57773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JS Initial Release – Dec 1995</a:t>
            </a:r>
          </a:p>
          <a:p>
            <a:pPr algn="ctr"/>
            <a:endParaRPr lang="en-US" dirty="0">
              <a:solidFill>
                <a:srgbClr val="F0DA50"/>
              </a:solidFill>
              <a:latin typeface="DINPro" panose="02000503030000020004"/>
            </a:endParaRPr>
          </a:p>
          <a:p>
            <a:pPr algn="ctr"/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ECMAScript Initial Release – Jun 1997</a:t>
            </a:r>
          </a:p>
          <a:p>
            <a:pPr algn="ctr"/>
            <a:br>
              <a:rPr lang="en-US" dirty="0">
                <a:solidFill>
                  <a:srgbClr val="F0DA50"/>
                </a:solidFill>
                <a:latin typeface="DINPro" panose="02000503030000020004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ECMAScript Latest Release – Jun 2020</a:t>
            </a:r>
          </a:p>
          <a:p>
            <a:pPr algn="ctr"/>
            <a:br>
              <a:rPr lang="en-US" dirty="0">
                <a:solidFill>
                  <a:srgbClr val="F0DA50"/>
                </a:solidFill>
                <a:latin typeface="DINPro" panose="02000503030000020004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Latest Version – ES11 or ECMAScript 2020</a:t>
            </a:r>
          </a:p>
        </p:txBody>
      </p:sp>
    </p:spTree>
    <p:extLst>
      <p:ext uri="{BB962C8B-B14F-4D97-AF65-F5344CB8AC3E}">
        <p14:creationId xmlns:p14="http://schemas.microsoft.com/office/powerpoint/2010/main" val="3503014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AFBE3-6F2D-114D-A08C-52E5F25F5A99}"/>
              </a:ext>
            </a:extLst>
          </p:cNvPr>
          <p:cNvSpPr/>
          <p:nvPr/>
        </p:nvSpPr>
        <p:spPr>
          <a:xfrm>
            <a:off x="-6277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Pro" panose="02000503030000020004" pitchFamily="2" charset="0"/>
              </a:rPr>
              <a:t>Prerequisites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155EA9-E2D0-F24C-9BDF-192B063A36BD}"/>
              </a:ext>
            </a:extLst>
          </p:cNvPr>
          <p:cNvSpPr/>
          <p:nvPr/>
        </p:nvSpPr>
        <p:spPr>
          <a:xfrm>
            <a:off x="-6277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IDE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5554CD-A0B8-2840-B4CD-DCB5434388AD}"/>
              </a:ext>
            </a:extLst>
          </p:cNvPr>
          <p:cNvSpPr/>
          <p:nvPr/>
        </p:nvSpPr>
        <p:spPr>
          <a:xfrm>
            <a:off x="-6277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Version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DA16A131-AB54-F548-B29A-D2EB3BC3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EAA2170-63B5-3C4E-8715-BA31A5F3B63A}"/>
              </a:ext>
            </a:extLst>
          </p:cNvPr>
          <p:cNvSpPr/>
          <p:nvPr/>
        </p:nvSpPr>
        <p:spPr>
          <a:xfrm>
            <a:off x="0" y="4220676"/>
            <a:ext cx="3211863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02060"/>
                </a:solidFill>
                <a:latin typeface="DINPro" panose="02000503030000020004" pitchFamily="2" charset="0"/>
              </a:rPr>
              <a:t>Browser Support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58C57-792D-A24F-AB7D-4E885C425E83}"/>
              </a:ext>
            </a:extLst>
          </p:cNvPr>
          <p:cNvSpPr txBox="1"/>
          <p:nvPr/>
        </p:nvSpPr>
        <p:spPr>
          <a:xfrm>
            <a:off x="3339520" y="987817"/>
            <a:ext cx="8852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INPro" panose="02000503030000020004"/>
              </a:rPr>
              <a:t>ECMAScript 3 is fully supported in all browsers.</a:t>
            </a:r>
          </a:p>
          <a:p>
            <a:pPr algn="ctr"/>
            <a:endParaRPr lang="en-US" dirty="0">
              <a:solidFill>
                <a:schemeClr val="bg1"/>
              </a:solidFill>
              <a:latin typeface="DINPro" panose="02000503030000020004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DINPro" panose="02000503030000020004"/>
              </a:rPr>
              <a:t>ECMAScript 5 is fully supported in all </a:t>
            </a:r>
            <a:r>
              <a:rPr lang="en-US" b="1" dirty="0">
                <a:solidFill>
                  <a:schemeClr val="bg1"/>
                </a:solidFill>
                <a:latin typeface="DINPro" panose="02000503030000020004"/>
              </a:rPr>
              <a:t>modern</a:t>
            </a:r>
            <a:r>
              <a:rPr lang="en-US" dirty="0">
                <a:solidFill>
                  <a:schemeClr val="bg1"/>
                </a:solidFill>
                <a:latin typeface="DINPro" panose="02000503030000020004"/>
              </a:rPr>
              <a:t> browsers.</a:t>
            </a:r>
          </a:p>
          <a:p>
            <a:pPr algn="ctr"/>
            <a:endParaRPr lang="en-US" dirty="0">
              <a:solidFill>
                <a:schemeClr val="bg1"/>
              </a:solidFill>
              <a:latin typeface="DINPro" panose="02000503030000020004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DINPro" panose="02000503030000020004"/>
              </a:rPr>
              <a:t>Enable JS instructions. </a:t>
            </a: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&lt;</a:t>
            </a:r>
            <a:r>
              <a:rPr lang="en-US" dirty="0" err="1">
                <a:solidFill>
                  <a:srgbClr val="F0DA50"/>
                </a:solidFill>
                <a:latin typeface="DINPro" panose="02000503030000020004"/>
              </a:rPr>
              <a:t>noscript</a:t>
            </a: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&gt;&lt;/</a:t>
            </a:r>
            <a:r>
              <a:rPr lang="en-US" dirty="0" err="1">
                <a:solidFill>
                  <a:srgbClr val="F0DA50"/>
                </a:solidFill>
                <a:latin typeface="DINPro" panose="02000503030000020004"/>
              </a:rPr>
              <a:t>noscript</a:t>
            </a: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&gt;</a:t>
            </a:r>
          </a:p>
          <a:p>
            <a:pPr algn="ctr"/>
            <a:endParaRPr lang="en-US" dirty="0">
              <a:solidFill>
                <a:srgbClr val="F0DA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7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08F75-2551-C444-ADEA-13E1006C4F6C}"/>
              </a:ext>
            </a:extLst>
          </p:cNvPr>
          <p:cNvSpPr/>
          <p:nvPr/>
        </p:nvSpPr>
        <p:spPr>
          <a:xfrm>
            <a:off x="5979381" y="3720539"/>
            <a:ext cx="4079017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0DA50"/>
                </a:solidFill>
                <a:latin typeface="DINPro" panose="02000503030000020004" pitchFamily="2" charset="0"/>
              </a:rPr>
              <a:t>CHAPTER 3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DINPro" panose="02000503030000020004" pitchFamily="2" charset="0"/>
              </a:rPr>
              <a:t>How to use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DINPro" panose="02000503030000020004" pitchFamily="2" charset="0"/>
              </a:rPr>
              <a:t>Inline JS</a:t>
            </a:r>
            <a:endParaRPr lang="en-US" sz="2000" dirty="0"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External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External JS advantage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3051263-F22D-8643-AF0D-8EBC5526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66" y="1628302"/>
            <a:ext cx="1835978" cy="184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1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Inline JS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External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External JS advantage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6C57E7-759B-CE40-A357-2740790951B7}"/>
              </a:ext>
            </a:extLst>
          </p:cNvPr>
          <p:cNvSpPr txBox="1"/>
          <p:nvPr/>
        </p:nvSpPr>
        <p:spPr>
          <a:xfrm>
            <a:off x="5195449" y="987817"/>
            <a:ext cx="5510254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Inline JavaScript can be achieved by using Script tag inside the body of the HTML, and instead of specifying the source(</a:t>
            </a: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src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=”…”) of the JavaScript file in the Script tag, we have to write all the JavaScript code inside the Script tag.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Syntax: &lt;script&gt; // JavaScript Code 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753491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Inline JS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A0454"/>
                </a:solidFill>
                <a:latin typeface="DINPro" panose="02000503030000020004" pitchFamily="2" charset="0"/>
              </a:rPr>
              <a:t>External JS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External JS advantage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6C57E7-759B-CE40-A357-2740790951B7}"/>
              </a:ext>
            </a:extLst>
          </p:cNvPr>
          <p:cNvSpPr txBox="1"/>
          <p:nvPr/>
        </p:nvSpPr>
        <p:spPr>
          <a:xfrm>
            <a:off x="5195449" y="987817"/>
            <a:ext cx="5510254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We can create external JavaScript file and embed it in many html page.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 provides code re usability because single JavaScript file can be used in several html pages.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Let's create an external JavaScript file that prints 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“Hello Code </a:t>
            </a:r>
            <a:r>
              <a:rPr lang="en-GB" dirty="0" err="1">
                <a:solidFill>
                  <a:srgbClr val="F0DA50"/>
                </a:solidFill>
                <a:latin typeface="DINPro" panose="02000503030000020004" pitchFamily="2" charset="0"/>
              </a:rPr>
              <a:t>Taleem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” 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in a alert dialog box.</a:t>
            </a:r>
          </a:p>
        </p:txBody>
      </p:sp>
    </p:spTree>
    <p:extLst>
      <p:ext uri="{BB962C8B-B14F-4D97-AF65-F5344CB8AC3E}">
        <p14:creationId xmlns:p14="http://schemas.microsoft.com/office/powerpoint/2010/main" val="1429636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Inline JS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External JS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External JS advantage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6C57E7-759B-CE40-A357-2740790951B7}"/>
              </a:ext>
            </a:extLst>
          </p:cNvPr>
          <p:cNvSpPr txBox="1"/>
          <p:nvPr/>
        </p:nvSpPr>
        <p:spPr>
          <a:xfrm>
            <a:off x="4793942" y="987817"/>
            <a:ext cx="591176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5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 helps in the reusability of code in more than one HTML file.</a:t>
            </a:r>
          </a:p>
          <a:p>
            <a:pPr algn="ctr">
              <a:spcAft>
                <a:spcPts val="15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 allows easy code readability.</a:t>
            </a:r>
          </a:p>
          <a:p>
            <a:pPr algn="ctr">
              <a:spcAft>
                <a:spcPts val="15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 is time-efficient as web browsers cache the external </a:t>
            </a: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js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 files, which further reduces the page loading time.</a:t>
            </a:r>
          </a:p>
          <a:p>
            <a:pPr algn="ctr">
              <a:spcAft>
                <a:spcPts val="15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 enables both web designers and coders to work with html and </a:t>
            </a: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js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 files parallelly and separately, i.e., without facing any code conflictions.</a:t>
            </a:r>
          </a:p>
          <a:p>
            <a:pPr algn="ctr">
              <a:spcAft>
                <a:spcPts val="15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The length of the code reduces as only we need to specify the location of the </a:t>
            </a: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js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2052771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08F75-2551-C444-ADEA-13E1006C4F6C}"/>
              </a:ext>
            </a:extLst>
          </p:cNvPr>
          <p:cNvSpPr/>
          <p:nvPr/>
        </p:nvSpPr>
        <p:spPr>
          <a:xfrm>
            <a:off x="5979381" y="3720539"/>
            <a:ext cx="4079017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0DA50"/>
                </a:solidFill>
                <a:latin typeface="DINPro" panose="02000503030000020004" pitchFamily="2" charset="0"/>
              </a:rPr>
              <a:t>CHAPTER 4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DINPro" panose="02000503030000020004" pitchFamily="2" charset="0"/>
              </a:rPr>
              <a:t>Code Structure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DINPro" panose="02000503030000020004" pitchFamily="2" charset="0"/>
              </a:rPr>
              <a:t>Statements</a:t>
            </a:r>
            <a:endParaRPr lang="en-US" sz="2000" dirty="0"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Semicolons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Comments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3051263-F22D-8643-AF0D-8EBC5526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66" y="1628302"/>
            <a:ext cx="1835978" cy="18412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9762AE-4FC6-D24D-8B13-579AA7876D1D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Syntax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3495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Statements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Semicolons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Comments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6D6E82-87CB-5B4A-83B4-A5C7A93EAE2B}"/>
              </a:ext>
            </a:extLst>
          </p:cNvPr>
          <p:cNvSpPr txBox="1"/>
          <p:nvPr/>
        </p:nvSpPr>
        <p:spPr>
          <a:xfrm>
            <a:off x="3968432" y="987817"/>
            <a:ext cx="7512368" cy="36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In HTML, JavaScript statements are "instructions" to be "executed" by the web browser.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Example:</a:t>
            </a:r>
          </a:p>
          <a:p>
            <a:pPr algn="ctr">
              <a:spcAft>
                <a:spcPts val="2000"/>
              </a:spcAft>
            </a:pP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Document.getElementById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(“demo”).innerHTML = “Hello Code </a:t>
            </a: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Taleem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”;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This statement tells the browser to write "Hello Code Taleem" inside an HTML element with id="demo”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Most JavaScript programs contain many JavaScript statements. The statements are executed, one by one, in the same order as they are written.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97E7E8-71F0-6246-A2F6-017AE8B1275E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Syntax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0962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Statements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Semicolons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Comments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6D6E82-87CB-5B4A-83B4-A5C7A93EAE2B}"/>
              </a:ext>
            </a:extLst>
          </p:cNvPr>
          <p:cNvSpPr txBox="1"/>
          <p:nvPr/>
        </p:nvSpPr>
        <p:spPr>
          <a:xfrm>
            <a:off x="3968432" y="987817"/>
            <a:ext cx="751236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Semicolons separate JavaScript statements. Add a semicolon at the end of each executable statement: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When separated by semicolons, multiple statements on one line are allowed.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Example: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 a, b, c;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a=1; b=2;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c=</a:t>
            </a:r>
            <a:r>
              <a:rPr lang="en-GB" dirty="0" err="1">
                <a:solidFill>
                  <a:srgbClr val="F0DA50"/>
                </a:solidFill>
                <a:latin typeface="DINPro" panose="02000503030000020004" pitchFamily="2" charset="0"/>
              </a:rPr>
              <a:t>a+b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;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BD3452-9221-DA47-BF37-79BAF420EF0D}"/>
              </a:ext>
            </a:extLst>
          </p:cNvPr>
          <p:cNvSpPr/>
          <p:nvPr/>
        </p:nvSpPr>
        <p:spPr>
          <a:xfrm>
            <a:off x="-15904" y="3994691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Syntax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29380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08F75-2551-C444-ADEA-13E1006C4F6C}"/>
              </a:ext>
            </a:extLst>
          </p:cNvPr>
          <p:cNvSpPr/>
          <p:nvPr/>
        </p:nvSpPr>
        <p:spPr>
          <a:xfrm>
            <a:off x="5979381" y="3720539"/>
            <a:ext cx="4079017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0DA50"/>
                </a:solidFill>
                <a:latin typeface="DINPro" panose="02000503030000020004" pitchFamily="2" charset="0"/>
              </a:rPr>
              <a:t>CHAPTER 1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DINPro" panose="02000503030000020004" pitchFamily="2" charset="0"/>
              </a:rPr>
              <a:t>Introduction of JS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3" y="987817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DINPro" panose="02000503030000020004" pitchFamily="2" charset="0"/>
              </a:rPr>
              <a:t>What is JavaScript</a:t>
            </a:r>
            <a:endParaRPr lang="en-US" sz="2000" dirty="0"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Why learn JavaScript</a:t>
            </a:r>
            <a:r>
              <a:rPr lang="en-US" sz="20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Where to use</a:t>
            </a:r>
            <a:r>
              <a:rPr lang="en-US" sz="20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History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Benefits of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3051263-F22D-8643-AF0D-8EBC5526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66" y="1628302"/>
            <a:ext cx="1835978" cy="184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2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Statements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Semicolons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Comments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6D6E82-87CB-5B4A-83B4-A5C7A93EAE2B}"/>
              </a:ext>
            </a:extLst>
          </p:cNvPr>
          <p:cNvSpPr txBox="1"/>
          <p:nvPr/>
        </p:nvSpPr>
        <p:spPr>
          <a:xfrm>
            <a:off x="3968432" y="987817"/>
            <a:ext cx="7512368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Single Line Comments: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 Single line comments start with 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//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Any text between 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//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 and the end of the line will be ignored by JavaScript (will not be executed).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Example:</a:t>
            </a:r>
            <a:b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var x = 5;   // Declare x, give it the value of 5</a:t>
            </a:r>
          </a:p>
          <a:p>
            <a:pPr algn="ctr">
              <a:spcAft>
                <a:spcPts val="2000"/>
              </a:spcAft>
            </a:pPr>
            <a:endParaRPr lang="en-US" dirty="0">
              <a:solidFill>
                <a:srgbClr val="F0DA50"/>
              </a:solidFill>
              <a:latin typeface="DINPro" panose="02000503030000020004" pitchFamily="2" charset="0"/>
            </a:endParaRP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Multi-line Comments: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 Multi-line comments start with 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/*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 and end with 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*/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Any text between 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/*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 and 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*/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 will be ignored by JavaScript.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Example:</a:t>
            </a:r>
            <a:b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/* The code below will set the id = ”name” </a:t>
            </a:r>
            <a:b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inner text as a Code Taleem */ </a:t>
            </a:r>
            <a:r>
              <a:rPr lang="en-US" dirty="0" err="1">
                <a:solidFill>
                  <a:srgbClr val="F0DA50"/>
                </a:solidFill>
                <a:latin typeface="DINPro" panose="02000503030000020004" pitchFamily="2" charset="0"/>
              </a:rPr>
              <a:t>document.getElementById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(”name").</a:t>
            </a:r>
            <a:r>
              <a:rPr lang="en-US" dirty="0" err="1">
                <a:solidFill>
                  <a:srgbClr val="F0DA50"/>
                </a:solidFill>
                <a:latin typeface="DINPro" panose="02000503030000020004" pitchFamily="2" charset="0"/>
              </a:rPr>
              <a:t>innerHTML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 = ”Code Taleem";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FD4187-D3D9-7E49-A8E8-4F5D72561EC2}"/>
              </a:ext>
            </a:extLst>
          </p:cNvPr>
          <p:cNvSpPr/>
          <p:nvPr/>
        </p:nvSpPr>
        <p:spPr>
          <a:xfrm>
            <a:off x="-15903" y="3994691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Syntax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7136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Statements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Semicolons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Comments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6D6E82-87CB-5B4A-83B4-A5C7A93EAE2B}"/>
              </a:ext>
            </a:extLst>
          </p:cNvPr>
          <p:cNvSpPr txBox="1"/>
          <p:nvPr/>
        </p:nvSpPr>
        <p:spPr>
          <a:xfrm>
            <a:off x="3968432" y="987817"/>
            <a:ext cx="75123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INPro" panose="02000503030000020004"/>
              </a:rPr>
              <a:t>JavaScript syntax is the set of rules, how JavaScript programs are constructed:</a:t>
            </a:r>
          </a:p>
          <a:p>
            <a:pPr algn="ctr"/>
            <a:endParaRPr lang="en-US" dirty="0">
              <a:solidFill>
                <a:schemeClr val="bg1"/>
              </a:solidFill>
              <a:latin typeface="DINPro" panose="02000503030000020004"/>
            </a:endParaRPr>
          </a:p>
          <a:p>
            <a:pPr algn="ctr"/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var x, y, z;  </a:t>
            </a:r>
            <a:r>
              <a:rPr lang="en-US" dirty="0">
                <a:solidFill>
                  <a:schemeClr val="bg1"/>
                </a:solidFill>
                <a:latin typeface="DINPro" panose="02000503030000020004"/>
              </a:rPr>
              <a:t>    </a:t>
            </a:r>
            <a:r>
              <a:rPr lang="en-US" dirty="0">
                <a:solidFill>
                  <a:srgbClr val="92D050"/>
                </a:solidFill>
                <a:latin typeface="DINPro" panose="02000503030000020004"/>
              </a:rPr>
              <a:t> // How to declare variables</a:t>
            </a:r>
            <a:br>
              <a:rPr lang="en-US" dirty="0">
                <a:solidFill>
                  <a:schemeClr val="bg1"/>
                </a:solidFill>
                <a:latin typeface="DINPro" panose="02000503030000020004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x = 5; y = 6;</a:t>
            </a:r>
            <a:r>
              <a:rPr lang="en-US" dirty="0">
                <a:solidFill>
                  <a:schemeClr val="bg1"/>
                </a:solidFill>
                <a:latin typeface="DINPro" panose="02000503030000020004"/>
              </a:rPr>
              <a:t>      </a:t>
            </a:r>
            <a:r>
              <a:rPr lang="en-US" dirty="0">
                <a:solidFill>
                  <a:srgbClr val="92D050"/>
                </a:solidFill>
                <a:latin typeface="DINPro" panose="02000503030000020004"/>
              </a:rPr>
              <a:t>// How to assign values</a:t>
            </a:r>
            <a:br>
              <a:rPr lang="en-US" dirty="0">
                <a:solidFill>
                  <a:schemeClr val="bg1"/>
                </a:solidFill>
                <a:latin typeface="DINPro" panose="02000503030000020004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z = x + y;  </a:t>
            </a:r>
            <a:r>
              <a:rPr lang="en-US" dirty="0">
                <a:solidFill>
                  <a:schemeClr val="bg1"/>
                </a:solidFill>
                <a:latin typeface="DINPro" panose="02000503030000020004"/>
              </a:rPr>
              <a:t>      </a:t>
            </a:r>
            <a:r>
              <a:rPr lang="en-US" dirty="0">
                <a:solidFill>
                  <a:srgbClr val="92D050"/>
                </a:solidFill>
                <a:latin typeface="DINPro" panose="02000503030000020004"/>
              </a:rPr>
              <a:t> // How to compute values</a:t>
            </a:r>
          </a:p>
          <a:p>
            <a:br>
              <a:rPr lang="en-US" dirty="0"/>
            </a:br>
            <a:endParaRPr lang="en-US" dirty="0">
              <a:solidFill>
                <a:srgbClr val="F0DA50"/>
              </a:solidFill>
              <a:latin typeface="DINPro" panose="0200050303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FD4187-D3D9-7E49-A8E8-4F5D72561EC2}"/>
              </a:ext>
            </a:extLst>
          </p:cNvPr>
          <p:cNvSpPr/>
          <p:nvPr/>
        </p:nvSpPr>
        <p:spPr>
          <a:xfrm>
            <a:off x="-15903" y="3994691"/>
            <a:ext cx="3211861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Syntax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60105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08F75-2551-C444-ADEA-13E1006C4F6C}"/>
              </a:ext>
            </a:extLst>
          </p:cNvPr>
          <p:cNvSpPr/>
          <p:nvPr/>
        </p:nvSpPr>
        <p:spPr>
          <a:xfrm>
            <a:off x="5979381" y="3720539"/>
            <a:ext cx="4079017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0DA50"/>
                </a:solidFill>
                <a:latin typeface="DINPro" panose="02000503030000020004" pitchFamily="2" charset="0"/>
              </a:rPr>
              <a:t>CHAPTER 5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DINPro" panose="02000503030000020004" pitchFamily="2" charset="0"/>
              </a:rPr>
              <a:t>JS Output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DINPro" panose="02000503030000020004" pitchFamily="2" charset="0"/>
              </a:rPr>
              <a:t>innerHTML</a:t>
            </a:r>
            <a:endParaRPr lang="en-US" sz="2000" dirty="0"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document.write()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console.log()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3051263-F22D-8643-AF0D-8EBC5526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66" y="1628302"/>
            <a:ext cx="1835978" cy="18412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9762AE-4FC6-D24D-8B13-579AA7876D1D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alert(), prompt(), confirm()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6454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innerHTML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document.write()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 err="1">
                <a:latin typeface="DINPro" panose="02000503030000020004" pitchFamily="2" charset="0"/>
              </a:rPr>
              <a:t>console.log</a:t>
            </a:r>
            <a:r>
              <a:rPr lang="en-GB" sz="2000" dirty="0">
                <a:latin typeface="DINPro" panose="02000503030000020004" pitchFamily="2" charset="0"/>
              </a:rPr>
              <a:t>()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9762AE-4FC6-D24D-8B13-579AA7876D1D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alert(), prompt(), confirm()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E92CB-800E-134D-B84B-D26E5CB1BB3C}"/>
              </a:ext>
            </a:extLst>
          </p:cNvPr>
          <p:cNvSpPr txBox="1"/>
          <p:nvPr/>
        </p:nvSpPr>
        <p:spPr>
          <a:xfrm>
            <a:off x="3968432" y="987817"/>
            <a:ext cx="7512368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The innerHTML property sets or returns the HTML content (inner HTML) of an element.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To access an HTML element, JavaScript can use the below method.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Syntax:  </a:t>
            </a:r>
            <a:r>
              <a:rPr lang="en-US" dirty="0" err="1">
                <a:solidFill>
                  <a:srgbClr val="F0DA50"/>
                </a:solidFill>
                <a:latin typeface="DINPro" panose="02000503030000020004" pitchFamily="2" charset="0"/>
              </a:rPr>
              <a:t>document.getElementById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("demo").</a:t>
            </a:r>
            <a:r>
              <a:rPr lang="en-US" dirty="0" err="1">
                <a:solidFill>
                  <a:srgbClr val="F0DA50"/>
                </a:solidFill>
                <a:latin typeface="DINPro" panose="02000503030000020004" pitchFamily="2" charset="0"/>
              </a:rPr>
              <a:t>innerHTML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 = ”Code Taleem";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597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innerHTML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 err="1">
                <a:solidFill>
                  <a:srgbClr val="0A0454"/>
                </a:solidFill>
                <a:latin typeface="DINPro" panose="02000503030000020004" pitchFamily="2" charset="0"/>
              </a:rPr>
              <a:t>document.write</a:t>
            </a:r>
            <a:r>
              <a:rPr lang="en-GB" dirty="0">
                <a:solidFill>
                  <a:srgbClr val="0A0454"/>
                </a:solidFill>
                <a:latin typeface="DINPro" panose="02000503030000020004" pitchFamily="2" charset="0"/>
              </a:rPr>
              <a:t>()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 err="1">
                <a:latin typeface="DINPro" panose="02000503030000020004" pitchFamily="2" charset="0"/>
              </a:rPr>
              <a:t>console.log</a:t>
            </a:r>
            <a:r>
              <a:rPr lang="en-GB" sz="2000" dirty="0">
                <a:latin typeface="DINPro" panose="02000503030000020004" pitchFamily="2" charset="0"/>
              </a:rPr>
              <a:t>()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9762AE-4FC6-D24D-8B13-579AA7876D1D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alert(), prompt(), confirm()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E92CB-800E-134D-B84B-D26E5CB1BB3C}"/>
              </a:ext>
            </a:extLst>
          </p:cNvPr>
          <p:cNvSpPr txBox="1"/>
          <p:nvPr/>
        </p:nvSpPr>
        <p:spPr>
          <a:xfrm>
            <a:off x="3968432" y="987817"/>
            <a:ext cx="7512368" cy="171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The </a:t>
            </a:r>
            <a:r>
              <a:rPr lang="en-GB" dirty="0" err="1">
                <a:solidFill>
                  <a:srgbClr val="F0DA50"/>
                </a:solidFill>
                <a:latin typeface="DINPro" panose="02000503030000020004" pitchFamily="2" charset="0"/>
              </a:rPr>
              <a:t>document.write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() 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method should only be used for testing.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the </a:t>
            </a:r>
            <a:r>
              <a:rPr lang="en-US" dirty="0" err="1">
                <a:solidFill>
                  <a:schemeClr val="bg1"/>
                </a:solidFill>
                <a:latin typeface="DINPro" panose="02000503030000020004" pitchFamily="2" charset="0"/>
              </a:rPr>
              <a:t>document.write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() method to write the content to the current document only while that document is being parsed.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Syntax: </a:t>
            </a:r>
            <a:r>
              <a:rPr lang="en-US" dirty="0" err="1">
                <a:solidFill>
                  <a:srgbClr val="F0DA50"/>
                </a:solidFill>
                <a:latin typeface="DINPro" panose="02000503030000020004" pitchFamily="2" charset="0"/>
              </a:rPr>
              <a:t>document.write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(”Code Taleem");</a:t>
            </a:r>
          </a:p>
        </p:txBody>
      </p:sp>
    </p:spTree>
    <p:extLst>
      <p:ext uri="{BB962C8B-B14F-4D97-AF65-F5344CB8AC3E}">
        <p14:creationId xmlns:p14="http://schemas.microsoft.com/office/powerpoint/2010/main" val="740838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innerHTML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document.write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()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 err="1">
                <a:solidFill>
                  <a:srgbClr val="0A0454"/>
                </a:solidFill>
                <a:latin typeface="DINPro" panose="02000503030000020004" pitchFamily="2" charset="0"/>
              </a:rPr>
              <a:t>console.log</a:t>
            </a: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()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9762AE-4FC6-D24D-8B13-579AA7876D1D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alert(), prompt(), confirm()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E92CB-800E-134D-B84B-D26E5CB1BB3C}"/>
              </a:ext>
            </a:extLst>
          </p:cNvPr>
          <p:cNvSpPr txBox="1"/>
          <p:nvPr/>
        </p:nvSpPr>
        <p:spPr>
          <a:xfrm>
            <a:off x="3968432" y="987817"/>
            <a:ext cx="7512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console.log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() using for debugging purposes.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You can easily output a message or writes data to the browser console using the </a:t>
            </a: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console.log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() method.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It’s very powerful method for generating detailed output.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Syntax: </a:t>
            </a:r>
            <a:r>
              <a:rPr lang="en-US" dirty="0" err="1">
                <a:solidFill>
                  <a:srgbClr val="F0DA50"/>
                </a:solidFill>
                <a:latin typeface="DINPro" panose="02000503030000020004" pitchFamily="2" charset="0"/>
              </a:rPr>
              <a:t>console.log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(”Code Taleem");</a:t>
            </a:r>
          </a:p>
        </p:txBody>
      </p:sp>
    </p:spTree>
    <p:extLst>
      <p:ext uri="{BB962C8B-B14F-4D97-AF65-F5344CB8AC3E}">
        <p14:creationId xmlns:p14="http://schemas.microsoft.com/office/powerpoint/2010/main" val="1063224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DINPro" panose="02000503030000020004" pitchFamily="2" charset="0"/>
              </a:rPr>
              <a:t>innerHtml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document.write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()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 err="1">
                <a:solidFill>
                  <a:schemeClr val="bg1"/>
                </a:solidFill>
                <a:latin typeface="DINPro" panose="02000503030000020004" pitchFamily="2" charset="0"/>
              </a:rPr>
              <a:t>console.log</a:t>
            </a: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()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9762AE-4FC6-D24D-8B13-579AA7876D1D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02060"/>
                </a:solidFill>
                <a:latin typeface="DINPro" panose="02000503030000020004" pitchFamily="2" charset="0"/>
              </a:rPr>
              <a:t>alert(), prompt(), confirm()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E92CB-800E-134D-B84B-D26E5CB1BB3C}"/>
              </a:ext>
            </a:extLst>
          </p:cNvPr>
          <p:cNvSpPr txBox="1"/>
          <p:nvPr/>
        </p:nvSpPr>
        <p:spPr>
          <a:xfrm>
            <a:off x="3968432" y="987817"/>
            <a:ext cx="751236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alert dialog boxes to display the message or output data to the user.</a:t>
            </a:r>
          </a:p>
          <a:p>
            <a:pPr algn="ctr">
              <a:spcAft>
                <a:spcPts val="2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Syntax: alert(”Code Taleem");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DINPro" panose="02000503030000020004" pitchFamily="2" charset="0"/>
              </a:rPr>
              <a:t>________________________________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It shows a modal window with a text message, an input field for the visitor, and the buttons OK/Cancel.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It is often used if the user wants to input a value before entering a page.</a:t>
            </a:r>
          </a:p>
          <a:p>
            <a:pPr algn="ctr">
              <a:spcAft>
                <a:spcPts val="2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Syntax: let name = prompt(‘What is your name?’, “Code Taleem”); 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DINPro" panose="02000503030000020004" pitchFamily="2" charset="0"/>
              </a:rPr>
              <a:t>________________________________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The 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confirm() 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method displays a dialog box with a specified message, along with an OK and a Cancel button.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A confirm box is often used if you want the user to verify or accept something.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Syntax: let name = confirm(“Are you a Student”); 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561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08F75-2551-C444-ADEA-13E1006C4F6C}"/>
              </a:ext>
            </a:extLst>
          </p:cNvPr>
          <p:cNvSpPr/>
          <p:nvPr/>
        </p:nvSpPr>
        <p:spPr>
          <a:xfrm>
            <a:off x="5693804" y="3720539"/>
            <a:ext cx="4616901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0DA50"/>
                </a:solidFill>
                <a:latin typeface="DINPro" panose="02000503030000020004" pitchFamily="2" charset="0"/>
              </a:rPr>
              <a:t>CHAPTER 6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DINPro" panose="02000503030000020004" pitchFamily="2" charset="0"/>
              </a:rPr>
              <a:t>Use Strict &amp; Variables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DINPro" panose="02000503030000020004" pitchFamily="2" charset="0"/>
              </a:rPr>
              <a:t>Use Strict</a:t>
            </a:r>
            <a:endParaRPr lang="en-US" sz="2000" dirty="0"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Variables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let, const, var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3051263-F22D-8643-AF0D-8EBC5526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66" y="1628302"/>
            <a:ext cx="1835978" cy="18412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9762AE-4FC6-D24D-8B13-579AA7876D1D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Variable Naming Conversion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6167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Use Strict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Variables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let, const, var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9762AE-4FC6-D24D-8B13-579AA7876D1D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Variable Naming Conversion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05232-E7B4-D846-A192-BF9AF9988988}"/>
              </a:ext>
            </a:extLst>
          </p:cNvPr>
          <p:cNvSpPr txBox="1"/>
          <p:nvPr/>
        </p:nvSpPr>
        <p:spPr>
          <a:xfrm>
            <a:off x="3968432" y="987817"/>
            <a:ext cx="7512368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The 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"use strict"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 directive was new in ECMAScript version 5.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 prevents, or throws errors, when relatively “unsafe” actions are taken. It disables features that are confusing or poorly thought out. Strict mode makes it easier to write “secure” JavaScript.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 should write in top of the page.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87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Use Strict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Variables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let, const, var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9762AE-4FC6-D24D-8B13-579AA7876D1D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Variable Naming Conversion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05232-E7B4-D846-A192-BF9AF9988988}"/>
              </a:ext>
            </a:extLst>
          </p:cNvPr>
          <p:cNvSpPr txBox="1"/>
          <p:nvPr/>
        </p:nvSpPr>
        <p:spPr>
          <a:xfrm>
            <a:off x="3968432" y="987817"/>
            <a:ext cx="7512368" cy="171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A variable is a “named storage” for data.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Once store the data then refer to the data simply by naming the container.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Syntax: var a = 5;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ECFBF0D-3C8C-3243-909F-2CF59F9B4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027" y="2954037"/>
            <a:ext cx="3517933" cy="26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6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3" y="987817"/>
            <a:ext cx="3263807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What is JavaScript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Why learn JavaScript</a:t>
            </a:r>
            <a:r>
              <a:rPr lang="en-US" sz="20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Where to use</a:t>
            </a:r>
            <a:r>
              <a:rPr lang="en-US" sz="20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History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Benefits of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644A03-7D0C-474C-9A31-0C95FBDDC439}"/>
              </a:ext>
            </a:extLst>
          </p:cNvPr>
          <p:cNvSpPr txBox="1"/>
          <p:nvPr/>
        </p:nvSpPr>
        <p:spPr>
          <a:xfrm>
            <a:off x="4691134" y="1023142"/>
            <a:ext cx="6313336" cy="405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 was initially created to </a:t>
            </a:r>
            <a:b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“make web pages alive”.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The programs in this language are called scripts. They can be written right in a web page’s HTML and run automatically as the page loads.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Scripts are provided and executed as plain text. They don’t need special preparation or compilation to run. 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In this aspect, JavaScript is very different from another language called Java.</a:t>
            </a:r>
          </a:p>
        </p:txBody>
      </p:sp>
    </p:spTree>
    <p:extLst>
      <p:ext uri="{BB962C8B-B14F-4D97-AF65-F5344CB8AC3E}">
        <p14:creationId xmlns:p14="http://schemas.microsoft.com/office/powerpoint/2010/main" val="3739058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Use Strict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Variables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02060"/>
                </a:solidFill>
                <a:latin typeface="DINPro" panose="02000503030000020004" pitchFamily="2" charset="0"/>
              </a:rPr>
              <a:t>var, let, const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9762AE-4FC6-D24D-8B13-579AA7876D1D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Variable Naming Conversion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05232-E7B4-D846-A192-BF9AF9988988}"/>
              </a:ext>
            </a:extLst>
          </p:cNvPr>
          <p:cNvSpPr txBox="1"/>
          <p:nvPr/>
        </p:nvSpPr>
        <p:spPr>
          <a:xfrm>
            <a:off x="3968432" y="987817"/>
            <a:ext cx="7512368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In </a:t>
            </a: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c++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, Java variable declaration</a:t>
            </a:r>
            <a:b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 int x=5;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In JavaScript variable declaration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x=5;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2 types of scopes - Global &amp; Local depending upon where you create your variables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DINPro" panose="02000503030000020004" pitchFamily="2" charset="0"/>
              </a:rPr>
              <a:t>________________________________</a:t>
            </a:r>
            <a:endParaRPr lang="en-GB" dirty="0">
              <a:solidFill>
                <a:schemeClr val="bg1"/>
              </a:solidFill>
              <a:latin typeface="DINPro" panose="02000503030000020004" pitchFamily="2" charset="0"/>
            </a:endParaRPr>
          </a:p>
          <a:p>
            <a:pPr algn="ctr">
              <a:spcAft>
                <a:spcPts val="2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let keyword use inside a block {} cannot be accessed from outside the block:</a:t>
            </a:r>
            <a:b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Syntax: { let x = 2; }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DINPro" panose="02000503030000020004" pitchFamily="2" charset="0"/>
              </a:rPr>
              <a:t>________________________________</a:t>
            </a:r>
            <a:endParaRPr lang="en-US" dirty="0">
              <a:solidFill>
                <a:srgbClr val="F0DA50"/>
              </a:solidFill>
              <a:latin typeface="DINPro" panose="02000503030000020004" pitchFamily="2" charset="0"/>
            </a:endParaRP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Variables defined with const behave like let variables, except they cannot be reassigned:</a:t>
            </a:r>
            <a:b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const name = “Code Taleem”;</a:t>
            </a:r>
            <a:b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name = “Taleem Code”;   // This will give an error</a:t>
            </a:r>
          </a:p>
        </p:txBody>
      </p:sp>
    </p:spTree>
    <p:extLst>
      <p:ext uri="{BB962C8B-B14F-4D97-AF65-F5344CB8AC3E}">
        <p14:creationId xmlns:p14="http://schemas.microsoft.com/office/powerpoint/2010/main" val="1941837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Use Strict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Variables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var, let, const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9762AE-4FC6-D24D-8B13-579AA7876D1D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Variable Naming Conversion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05232-E7B4-D846-A192-BF9AF9988988}"/>
              </a:ext>
            </a:extLst>
          </p:cNvPr>
          <p:cNvSpPr txBox="1"/>
          <p:nvPr/>
        </p:nvSpPr>
        <p:spPr>
          <a:xfrm>
            <a:off x="3968432" y="987817"/>
            <a:ext cx="7512368" cy="4144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You should not use any of the JavaScript reserved keywords as a variable name. 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For example, break or boolean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JavaScript variable names should not start with a dollar($), hyphen(-), numeral(0-9). They must begin with a letter or an underscore character. 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For example, invalid – var 789demo; / valid – var _789demo;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JavaScript variable names are case-sensitive. 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For example, Name and name are two different variables.</a:t>
            </a:r>
            <a:b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var Name = 1;</a:t>
            </a:r>
            <a:b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var name = 2;</a:t>
            </a:r>
          </a:p>
        </p:txBody>
      </p:sp>
    </p:spTree>
    <p:extLst>
      <p:ext uri="{BB962C8B-B14F-4D97-AF65-F5344CB8AC3E}">
        <p14:creationId xmlns:p14="http://schemas.microsoft.com/office/powerpoint/2010/main" val="249658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08F75-2551-C444-ADEA-13E1006C4F6C}"/>
              </a:ext>
            </a:extLst>
          </p:cNvPr>
          <p:cNvSpPr/>
          <p:nvPr/>
        </p:nvSpPr>
        <p:spPr>
          <a:xfrm>
            <a:off x="5693804" y="3720539"/>
            <a:ext cx="4616901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0DA50"/>
                </a:solidFill>
                <a:latin typeface="DINPro" panose="02000503030000020004" pitchFamily="2" charset="0"/>
              </a:rPr>
              <a:t>CHAPTER 7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DINPro" panose="02000503030000020004" pitchFamily="2" charset="0"/>
              </a:rPr>
              <a:t>Datatypes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DINPro" panose="02000503030000020004" pitchFamily="2" charset="0"/>
              </a:rPr>
              <a:t>Loosely Coupled Language </a:t>
            </a:r>
            <a:endParaRPr lang="en-US" dirty="0"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Dynamically Typed Language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3051263-F22D-8643-AF0D-8EBC5526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66" y="1628302"/>
            <a:ext cx="1835978" cy="18412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Different Datatypes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7532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488717-4C22-E442-82FB-7B4B89D4B843}"/>
              </a:ext>
            </a:extLst>
          </p:cNvPr>
          <p:cNvSpPr txBox="1"/>
          <p:nvPr/>
        </p:nvSpPr>
        <p:spPr>
          <a:xfrm>
            <a:off x="3968432" y="987817"/>
            <a:ext cx="7512368" cy="208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 is a loosely typed language, meaning you don't have to specify what type of information will be stored in a variable in advance.</a:t>
            </a:r>
          </a:p>
          <a:p>
            <a:pPr algn="ctr">
              <a:spcAft>
                <a:spcPts val="2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x = 12; //number</a:t>
            </a:r>
          </a:p>
          <a:p>
            <a:pPr algn="ctr">
              <a:spcAft>
                <a:spcPts val="2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x = “Code </a:t>
            </a:r>
            <a:r>
              <a:rPr lang="en-GB" dirty="0" err="1">
                <a:solidFill>
                  <a:srgbClr val="F0DA50"/>
                </a:solidFill>
                <a:latin typeface="DINPro" panose="02000503030000020004" pitchFamily="2" charset="0"/>
              </a:rPr>
              <a:t>Taleem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”; //String</a:t>
            </a:r>
          </a:p>
          <a:p>
            <a:pPr algn="ctr">
              <a:spcAft>
                <a:spcPts val="2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x=true; //Boolean</a:t>
            </a:r>
          </a:p>
          <a:p>
            <a:pPr algn="ctr">
              <a:spcAft>
                <a:spcPts val="200"/>
              </a:spcAft>
            </a:pP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40AABD-FA5E-A94E-8F36-C15EA9498D41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Loosely Coupled Language </a:t>
            </a:r>
            <a:endParaRPr lang="en-US" dirty="0">
              <a:solidFill>
                <a:srgbClr val="002060"/>
              </a:solidFill>
              <a:latin typeface="DINPro" panose="0200050303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90A36-B45E-AE4F-9175-73F3058746E5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Dynamically Typed Language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F40ADD-79CD-0E43-BBF3-03697F06B8ED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Different Datatypes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85371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488717-4C22-E442-82FB-7B4B89D4B843}"/>
              </a:ext>
            </a:extLst>
          </p:cNvPr>
          <p:cNvSpPr txBox="1"/>
          <p:nvPr/>
        </p:nvSpPr>
        <p:spPr>
          <a:xfrm>
            <a:off x="3968432" y="987817"/>
            <a:ext cx="7512368" cy="26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Dynamically-typed languages are those (like JavaScript) where the interpreter assigns variables a type at runtime based on the variable's value at the time.</a:t>
            </a:r>
          </a:p>
          <a:p>
            <a:pPr algn="ctr">
              <a:spcAft>
                <a:spcPts val="2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x = 12; //number</a:t>
            </a:r>
          </a:p>
          <a:p>
            <a:pPr algn="ctr">
              <a:spcAft>
                <a:spcPts val="2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y = "Code </a:t>
            </a:r>
            <a:r>
              <a:rPr lang="en-GB" dirty="0" err="1">
                <a:solidFill>
                  <a:srgbClr val="F0DA50"/>
                </a:solidFill>
                <a:latin typeface="DINPro" panose="02000503030000020004" pitchFamily="2" charset="0"/>
              </a:rPr>
              <a:t>Taleem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"; //String</a:t>
            </a:r>
          </a:p>
          <a:p>
            <a:pPr algn="ctr">
              <a:spcAft>
                <a:spcPts val="2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z = true; //Boolean</a:t>
            </a:r>
          </a:p>
          <a:p>
            <a:pPr algn="ctr">
              <a:spcAft>
                <a:spcPts val="200"/>
              </a:spcAft>
            </a:pPr>
            <a:endParaRPr lang="en-GB" dirty="0">
              <a:solidFill>
                <a:srgbClr val="F0DA50"/>
              </a:solidFill>
              <a:latin typeface="DINPro" panose="02000503030000020004" pitchFamily="2" charset="0"/>
            </a:endParaRPr>
          </a:p>
          <a:p>
            <a:pPr algn="ctr">
              <a:spcAft>
                <a:spcPts val="2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document.write(</a:t>
            </a:r>
            <a:r>
              <a:rPr lang="en-GB" dirty="0" err="1">
                <a:solidFill>
                  <a:srgbClr val="F0DA50"/>
                </a:solidFill>
                <a:latin typeface="DINPro" panose="02000503030000020004" pitchFamily="2" charset="0"/>
              </a:rPr>
              <a:t>typeof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(x)); // Output: number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40AABD-FA5E-A94E-8F36-C15EA9498D41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Loosely Coupled Language 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90A36-B45E-AE4F-9175-73F3058746E5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Dynamically Typed Language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F40ADD-79CD-0E43-BBF3-03697F06B8ED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Different Datatypes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31818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40AABD-FA5E-A94E-8F36-C15EA9498D41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Loosely Coupled Language 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90A36-B45E-AE4F-9175-73F3058746E5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Dynamically Typed Language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F40ADD-79CD-0E43-BBF3-03697F06B8ED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Different Datatypes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CCCEF0-2298-964F-91DE-5B16CDE25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924" y="1189929"/>
            <a:ext cx="941576" cy="682163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296793E4-9E2C-CB4B-87A1-20BEB179B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727" y="1857423"/>
            <a:ext cx="5392759" cy="929786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9D506C0C-78CE-3E4D-BCB6-52078242D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284" y="2801546"/>
            <a:ext cx="4776720" cy="1108199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059CDE40-5286-7E47-865E-5DA7E0F878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7014" y="2801546"/>
            <a:ext cx="1977563" cy="1108199"/>
          </a:xfrm>
          <a:prstGeom prst="rect">
            <a:avLst/>
          </a:prstGeom>
        </p:spPr>
      </p:pic>
      <p:pic>
        <p:nvPicPr>
          <p:cNvPr id="28" name="Picture 27" descr="A picture containing clock&#10;&#10;Description automatically generated">
            <a:extLst>
              <a:ext uri="{FF2B5EF4-FFF2-40B4-BE49-F238E27FC236}">
                <a16:creationId xmlns:a16="http://schemas.microsoft.com/office/drawing/2014/main" id="{5D2362EF-3D8F-E843-A8FC-AA33DF0958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4434" y="3983095"/>
            <a:ext cx="1560114" cy="97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3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08F75-2551-C444-ADEA-13E1006C4F6C}"/>
              </a:ext>
            </a:extLst>
          </p:cNvPr>
          <p:cNvSpPr/>
          <p:nvPr/>
        </p:nvSpPr>
        <p:spPr>
          <a:xfrm>
            <a:off x="5693804" y="3720539"/>
            <a:ext cx="4616901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0DA50"/>
                </a:solidFill>
                <a:latin typeface="DINPro" panose="02000503030000020004" pitchFamily="2" charset="0"/>
              </a:rPr>
              <a:t>CHAPTER 8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DINPro" panose="02000503030000020004" pitchFamily="2" charset="0"/>
              </a:rPr>
              <a:t>Type Conversions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DINPro" panose="02000503030000020004" pitchFamily="2" charset="0"/>
              </a:rPr>
              <a:t>String Conversion</a:t>
            </a:r>
            <a:endParaRPr lang="en-US" dirty="0"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Numeric Conversion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3051263-F22D-8643-AF0D-8EBC5526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66" y="1628302"/>
            <a:ext cx="1835978" cy="18412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Boolean Conversion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289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A0454"/>
                </a:solidFill>
                <a:latin typeface="DINPro" panose="02000503030000020004" pitchFamily="2" charset="0"/>
              </a:rPr>
              <a:t>String Conversion</a:t>
            </a:r>
            <a:endParaRPr lang="en-US" dirty="0">
              <a:solidFill>
                <a:srgbClr val="0A0454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Numeric Conversion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Boolean Conversion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253E4-EC9C-5B4C-BD11-76197DD0CDAA}"/>
              </a:ext>
            </a:extLst>
          </p:cNvPr>
          <p:cNvSpPr txBox="1"/>
          <p:nvPr/>
        </p:nvSpPr>
        <p:spPr>
          <a:xfrm>
            <a:off x="3968432" y="987817"/>
            <a:ext cx="7512368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String conversion happens when we need the string form of a value.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let value = true;  </a:t>
            </a:r>
            <a:r>
              <a:rPr lang="en-US" dirty="0">
                <a:solidFill>
                  <a:srgbClr val="92D050"/>
                </a:solidFill>
                <a:latin typeface="DINPro" panose="02000503030000020004"/>
              </a:rPr>
              <a:t>//</a:t>
            </a:r>
            <a:r>
              <a:rPr lang="en-GB" dirty="0">
                <a:solidFill>
                  <a:srgbClr val="92D050"/>
                </a:solidFill>
                <a:latin typeface="DINPro" panose="02000503030000020004"/>
              </a:rPr>
              <a:t>Boolean</a:t>
            </a:r>
            <a:br>
              <a:rPr lang="en-GB" dirty="0">
                <a:solidFill>
                  <a:srgbClr val="92D050"/>
                </a:solidFill>
                <a:latin typeface="DINPro" panose="02000503030000020004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value = String(value);  </a:t>
            </a:r>
            <a:r>
              <a:rPr lang="en-US" dirty="0">
                <a:solidFill>
                  <a:srgbClr val="92D050"/>
                </a:solidFill>
                <a:latin typeface="DINPro" panose="02000503030000020004"/>
              </a:rPr>
              <a:t>//now value is a string “true”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436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String Conversion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A0454"/>
                </a:solidFill>
                <a:latin typeface="DINPro" panose="02000503030000020004" pitchFamily="2" charset="0"/>
              </a:rPr>
              <a:t>Numeric Conversion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Boolean Conversion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253E4-EC9C-5B4C-BD11-76197DD0CDAA}"/>
              </a:ext>
            </a:extLst>
          </p:cNvPr>
          <p:cNvSpPr txBox="1"/>
          <p:nvPr/>
        </p:nvSpPr>
        <p:spPr>
          <a:xfrm>
            <a:off x="3968432" y="987817"/>
            <a:ext cx="7512368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Numeric conversion happens in mathematical functions and expressions automatically.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let str = “123”;  </a:t>
            </a:r>
            <a:r>
              <a:rPr lang="en-US" dirty="0">
                <a:solidFill>
                  <a:srgbClr val="92D050"/>
                </a:solidFill>
                <a:latin typeface="DINPro" panose="02000503030000020004"/>
              </a:rPr>
              <a:t>//</a:t>
            </a:r>
            <a:r>
              <a:rPr lang="en-GB" dirty="0">
                <a:solidFill>
                  <a:srgbClr val="92D050"/>
                </a:solidFill>
                <a:latin typeface="DINPro" panose="02000503030000020004"/>
              </a:rPr>
              <a:t>String</a:t>
            </a:r>
            <a:br>
              <a:rPr lang="en-GB" dirty="0">
                <a:solidFill>
                  <a:srgbClr val="92D050"/>
                </a:solidFill>
                <a:latin typeface="DINPro" panose="02000503030000020004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let </a:t>
            </a:r>
            <a:r>
              <a:rPr lang="en-GB" dirty="0" err="1">
                <a:solidFill>
                  <a:srgbClr val="F0DA50"/>
                </a:solidFill>
                <a:latin typeface="DINPro" panose="02000503030000020004" pitchFamily="2" charset="0"/>
              </a:rPr>
              <a:t>num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 = Number(str);  </a:t>
            </a:r>
            <a:r>
              <a:rPr lang="en-US" dirty="0">
                <a:solidFill>
                  <a:srgbClr val="92D050"/>
                </a:solidFill>
                <a:latin typeface="DINPro" panose="02000503030000020004"/>
              </a:rPr>
              <a:t>//Number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824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String Conversion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Numeric Conversion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Boolean Conversion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253E4-EC9C-5B4C-BD11-76197DD0CDAA}"/>
              </a:ext>
            </a:extLst>
          </p:cNvPr>
          <p:cNvSpPr txBox="1"/>
          <p:nvPr/>
        </p:nvSpPr>
        <p:spPr>
          <a:xfrm>
            <a:off x="3968432" y="987817"/>
            <a:ext cx="751236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 happens in logical operations but can also be performed explicitly with a call to Boolean(value).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Values that are intuitively “empty”, like 0, an empty string, null, undefined, and </a:t>
            </a: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NaN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, become false.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Other values become true.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alert(Boolean(1)); </a:t>
            </a:r>
            <a:r>
              <a:rPr lang="en-GB" dirty="0">
                <a:solidFill>
                  <a:srgbClr val="92D050"/>
                </a:solidFill>
                <a:latin typeface="DINPro" panose="02000503030000020004" pitchFamily="2" charset="0"/>
              </a:rPr>
              <a:t>// true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alert(Boolean(0)); </a:t>
            </a:r>
            <a:r>
              <a:rPr lang="en-GB" dirty="0">
                <a:solidFill>
                  <a:srgbClr val="92D050"/>
                </a:solidFill>
                <a:latin typeface="DINPro" panose="02000503030000020004" pitchFamily="2" charset="0"/>
              </a:rPr>
              <a:t>// false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alert(Boolean("hello")); </a:t>
            </a:r>
            <a:r>
              <a:rPr lang="en-GB" dirty="0">
                <a:solidFill>
                  <a:srgbClr val="92D050"/>
                </a:solidFill>
                <a:latin typeface="DINPro" panose="02000503030000020004" pitchFamily="2" charset="0"/>
              </a:rPr>
              <a:t>// true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alert(Boolean("")); </a:t>
            </a:r>
            <a:r>
              <a:rPr lang="en-GB" dirty="0">
                <a:solidFill>
                  <a:srgbClr val="92D050"/>
                </a:solidFill>
                <a:latin typeface="DINPro" panose="02000503030000020004" pitchFamily="2" charset="0"/>
              </a:rPr>
              <a:t>// false</a:t>
            </a:r>
            <a:endParaRPr lang="en-US" dirty="0">
              <a:solidFill>
                <a:srgbClr val="92D050"/>
              </a:solidFill>
              <a:latin typeface="DINPro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578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What is JavaScript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Why learn JavaScript</a:t>
            </a:r>
            <a:r>
              <a:rPr lang="en-US" sz="2000" dirty="0">
                <a:solidFill>
                  <a:srgbClr val="0A0454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Where to use</a:t>
            </a:r>
            <a:r>
              <a:rPr lang="en-US" sz="20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History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Benefits of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644A03-7D0C-474C-9A31-0C95FBDDC439}"/>
              </a:ext>
            </a:extLst>
          </p:cNvPr>
          <p:cNvSpPr txBox="1"/>
          <p:nvPr/>
        </p:nvSpPr>
        <p:spPr>
          <a:xfrm>
            <a:off x="4636426" y="987817"/>
            <a:ext cx="6313336" cy="4113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It’s the most popular programming language.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 is, without question, the default language of the Internet.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 is Easy to Learn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JavaScript also Affects Big Data and the Cloud</a:t>
            </a:r>
            <a:b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US" sz="1400" dirty="0">
                <a:solidFill>
                  <a:srgbClr val="F0DA50"/>
                </a:solidFill>
                <a:latin typeface="DINPro" panose="02000503030000020004" pitchFamily="2" charset="0"/>
              </a:rPr>
              <a:t>“JavaScript Object Notation (JSON) is the go-to standard for data exchanges on today’s internet.”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 is Versatile</a:t>
            </a:r>
            <a:b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US" sz="1400" dirty="0">
                <a:solidFill>
                  <a:srgbClr val="F0DA50"/>
                </a:solidFill>
                <a:latin typeface="DINPro" panose="02000503030000020004" pitchFamily="2" charset="0"/>
              </a:rPr>
              <a:t>Front-end: Angular, React, Vue, etc..</a:t>
            </a:r>
            <a:br>
              <a:rPr lang="en-US" sz="1400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US" sz="1400" dirty="0">
                <a:solidFill>
                  <a:srgbClr val="F0DA50"/>
                </a:solidFill>
                <a:latin typeface="DINPro" panose="02000503030000020004" pitchFamily="2" charset="0"/>
              </a:rPr>
              <a:t>Back-end: Node.js</a:t>
            </a:r>
          </a:p>
          <a:p>
            <a:pPr algn="ctr">
              <a:spcAft>
                <a:spcPts val="2000"/>
              </a:spcAft>
            </a:pPr>
            <a:endParaRPr lang="en-US" sz="1400" dirty="0">
              <a:solidFill>
                <a:srgbClr val="F0DA50"/>
              </a:solidFill>
              <a:latin typeface="DINPro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123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08F75-2551-C444-ADEA-13E1006C4F6C}"/>
              </a:ext>
            </a:extLst>
          </p:cNvPr>
          <p:cNvSpPr/>
          <p:nvPr/>
        </p:nvSpPr>
        <p:spPr>
          <a:xfrm>
            <a:off x="5693804" y="3720539"/>
            <a:ext cx="4616901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0DA50"/>
                </a:solidFill>
                <a:latin typeface="DINPro" panose="02000503030000020004" pitchFamily="2" charset="0"/>
              </a:rPr>
              <a:t>CHAPTER 9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DINPro" panose="02000503030000020004" pitchFamily="2" charset="0"/>
              </a:rPr>
              <a:t>Operator/Comparison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DINPro" panose="02000503030000020004" pitchFamily="2" charset="0"/>
              </a:rPr>
              <a:t>Comparison Operators</a:t>
            </a:r>
            <a:endParaRPr lang="en-US" dirty="0"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Logical Operators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3051263-F22D-8643-AF0D-8EBC5526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66" y="1628302"/>
            <a:ext cx="1835978" cy="18412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Ternary Operator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E82CAB-79D1-1847-B62B-EEED6F672EC4}"/>
              </a:ext>
            </a:extLst>
          </p:cNvPr>
          <p:cNvSpPr/>
          <p:nvPr/>
        </p:nvSpPr>
        <p:spPr>
          <a:xfrm>
            <a:off x="-15903" y="414214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Increment / Decrement Operator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BBA930-3750-6848-A8C5-321B22A06B0E}"/>
              </a:ext>
            </a:extLst>
          </p:cNvPr>
          <p:cNvSpPr/>
          <p:nvPr/>
        </p:nvSpPr>
        <p:spPr>
          <a:xfrm>
            <a:off x="-15903" y="5215294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Other Operators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4844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  <p:bldP spid="8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Comparison Operators</a:t>
            </a:r>
            <a:endParaRPr lang="en-US" dirty="0">
              <a:solidFill>
                <a:srgbClr val="002060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Logical Operators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Ternary Operator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13AB1-4ABE-4B4D-872B-667DFA845F88}"/>
              </a:ext>
            </a:extLst>
          </p:cNvPr>
          <p:cNvSpPr txBox="1"/>
          <p:nvPr/>
        </p:nvSpPr>
        <p:spPr>
          <a:xfrm>
            <a:off x="3968432" y="987817"/>
            <a:ext cx="7512368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Comparison operators are used in logical statements to determine equality or difference between variables or values.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Given that x = 6;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6B2EE7A-66E3-CC44-B45B-88873E5DD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413105"/>
              </p:ext>
            </p:extLst>
          </p:nvPr>
        </p:nvGraphicFramePr>
        <p:xfrm>
          <a:off x="5270791" y="2349263"/>
          <a:ext cx="4787610" cy="4050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870">
                  <a:extLst>
                    <a:ext uri="{9D8B030D-6E8A-4147-A177-3AD203B41FA5}">
                      <a16:colId xmlns:a16="http://schemas.microsoft.com/office/drawing/2014/main" val="809334000"/>
                    </a:ext>
                  </a:extLst>
                </a:gridCol>
                <a:gridCol w="1595870">
                  <a:extLst>
                    <a:ext uri="{9D8B030D-6E8A-4147-A177-3AD203B41FA5}">
                      <a16:colId xmlns:a16="http://schemas.microsoft.com/office/drawing/2014/main" val="473273947"/>
                    </a:ext>
                  </a:extLst>
                </a:gridCol>
                <a:gridCol w="1595870">
                  <a:extLst>
                    <a:ext uri="{9D8B030D-6E8A-4147-A177-3AD203B41FA5}">
                      <a16:colId xmlns:a16="http://schemas.microsoft.com/office/drawing/2014/main" val="991753763"/>
                    </a:ext>
                  </a:extLst>
                </a:gridCol>
              </a:tblGrid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DINPro" panose="02000503030000020004" pitchFamily="2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kern="1200" dirty="0">
                          <a:effectLst/>
                          <a:latin typeface="DINPro" panose="02000503030000020004" pitchFamily="2" charset="0"/>
                        </a:rPr>
                        <a:t>Comparing</a:t>
                      </a:r>
                      <a:endParaRPr lang="en-US" sz="1600" b="0" dirty="0">
                        <a:latin typeface="DINPro" panose="02000503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DINPro" panose="02000503030000020004" pitchFamily="2" charset="0"/>
                        </a:rPr>
                        <a:t>Returns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813219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x ==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49546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DINPro" panose="02000503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x == “6”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4145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===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x ===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549806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DINPro" panose="02000503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x === “6”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72884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x !=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256070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!==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x !==6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329350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DINPro" panose="02000503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x !==“6”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309846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x &gt;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862861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x &lt; 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653295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x &gt;= 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947139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x &lt;=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96105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1D2E910-9F73-6E41-A948-45D6D5349574}"/>
              </a:ext>
            </a:extLst>
          </p:cNvPr>
          <p:cNvSpPr/>
          <p:nvPr/>
        </p:nvSpPr>
        <p:spPr>
          <a:xfrm>
            <a:off x="-15903" y="414214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Increment / Decrement Operator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D80F09-01B2-A649-986C-B2854A9DA3BC}"/>
              </a:ext>
            </a:extLst>
          </p:cNvPr>
          <p:cNvSpPr/>
          <p:nvPr/>
        </p:nvSpPr>
        <p:spPr>
          <a:xfrm>
            <a:off x="-15903" y="5215294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Other Operators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74778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Comparison Operators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Logical Operators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Ternary Operator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13AB1-4ABE-4B4D-872B-667DFA845F88}"/>
              </a:ext>
            </a:extLst>
          </p:cNvPr>
          <p:cNvSpPr txBox="1"/>
          <p:nvPr/>
        </p:nvSpPr>
        <p:spPr>
          <a:xfrm>
            <a:off x="3968432" y="987817"/>
            <a:ext cx="7512368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Comparison operators are used in logical statements to determine equality or difference between variables or values.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Given that x = 7 and y = 4;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6B2EE7A-66E3-CC44-B45B-88873E5DD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197637"/>
              </p:ext>
            </p:extLst>
          </p:nvPr>
        </p:nvGraphicFramePr>
        <p:xfrm>
          <a:off x="5270791" y="2349263"/>
          <a:ext cx="4787610" cy="135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97">
                  <a:extLst>
                    <a:ext uri="{9D8B030D-6E8A-4147-A177-3AD203B41FA5}">
                      <a16:colId xmlns:a16="http://schemas.microsoft.com/office/drawing/2014/main" val="809334000"/>
                    </a:ext>
                  </a:extLst>
                </a:gridCol>
                <a:gridCol w="2010284">
                  <a:extLst>
                    <a:ext uri="{9D8B030D-6E8A-4147-A177-3AD203B41FA5}">
                      <a16:colId xmlns:a16="http://schemas.microsoft.com/office/drawing/2014/main" val="473273947"/>
                    </a:ext>
                  </a:extLst>
                </a:gridCol>
                <a:gridCol w="1291329">
                  <a:extLst>
                    <a:ext uri="{9D8B030D-6E8A-4147-A177-3AD203B41FA5}">
                      <a16:colId xmlns:a16="http://schemas.microsoft.com/office/drawing/2014/main" val="991753763"/>
                    </a:ext>
                  </a:extLst>
                </a:gridCol>
              </a:tblGrid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DINPro" panose="02000503030000020004" pitchFamily="2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kern="1200" dirty="0">
                          <a:effectLst/>
                          <a:latin typeface="DINPro" panose="02000503030000020004" pitchFamily="2" charset="0"/>
                        </a:rPr>
                        <a:t>Condition</a:t>
                      </a:r>
                      <a:endParaRPr lang="en-US" sz="1600" b="0" dirty="0">
                        <a:latin typeface="DINPro" panose="02000503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DINPro" panose="02000503030000020004" pitchFamily="2" charset="0"/>
                        </a:rPr>
                        <a:t>Returns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813219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&amp;&amp;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(x &lt; 10 &amp;&amp; y &gt;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49546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(x &lt; 5 || y &gt;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4145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!(x == 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54980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6293D2E-50CC-204A-B97C-0BEDDA7EBE3F}"/>
              </a:ext>
            </a:extLst>
          </p:cNvPr>
          <p:cNvSpPr/>
          <p:nvPr/>
        </p:nvSpPr>
        <p:spPr>
          <a:xfrm>
            <a:off x="-15903" y="414214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Increment / Decrement Operator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37FE74-D665-2A4A-A62D-00BA1CF34C6D}"/>
              </a:ext>
            </a:extLst>
          </p:cNvPr>
          <p:cNvSpPr/>
          <p:nvPr/>
        </p:nvSpPr>
        <p:spPr>
          <a:xfrm>
            <a:off x="-15903" y="5215294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Other Operators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7780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Comparison Operators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Logical Operators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Ternary Operator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13AB1-4ABE-4B4D-872B-667DFA845F88}"/>
              </a:ext>
            </a:extLst>
          </p:cNvPr>
          <p:cNvSpPr txBox="1"/>
          <p:nvPr/>
        </p:nvSpPr>
        <p:spPr>
          <a:xfrm>
            <a:off x="3968432" y="987817"/>
            <a:ext cx="7512368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 also contains a conditional operator that assigns a value to a variable based on some condition.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Syntax: </a:t>
            </a:r>
            <a:r>
              <a:rPr lang="en-GB" dirty="0" err="1">
                <a:solidFill>
                  <a:srgbClr val="F0DA50"/>
                </a:solidFill>
                <a:latin typeface="DINPro" panose="02000503030000020004" pitchFamily="2" charset="0"/>
              </a:rPr>
              <a:t>variablename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 = (condition) ? value1:value2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93D2E-50CC-204A-B97C-0BEDDA7EBE3F}"/>
              </a:ext>
            </a:extLst>
          </p:cNvPr>
          <p:cNvSpPr/>
          <p:nvPr/>
        </p:nvSpPr>
        <p:spPr>
          <a:xfrm>
            <a:off x="-15903" y="414214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Increment / Decrement Operator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14171B-544A-CA46-A91B-6F2241866EE4}"/>
              </a:ext>
            </a:extLst>
          </p:cNvPr>
          <p:cNvSpPr/>
          <p:nvPr/>
        </p:nvSpPr>
        <p:spPr>
          <a:xfrm>
            <a:off x="-15903" y="5215294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Other Operators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77765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Comparison Operators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Logical Operators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Ternary Operator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13AB1-4ABE-4B4D-872B-667DFA845F88}"/>
              </a:ext>
            </a:extLst>
          </p:cNvPr>
          <p:cNvSpPr txBox="1"/>
          <p:nvPr/>
        </p:nvSpPr>
        <p:spPr>
          <a:xfrm>
            <a:off x="3968432" y="987817"/>
            <a:ext cx="7512368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The JavaScript Increment and Decrement Operators useful to increase or decrease the value by 1.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Syntax: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Increment Operator : ++x or x+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 Decrement Operator: ––x or x–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93D2E-50CC-204A-B97C-0BEDDA7EBE3F}"/>
              </a:ext>
            </a:extLst>
          </p:cNvPr>
          <p:cNvSpPr/>
          <p:nvPr/>
        </p:nvSpPr>
        <p:spPr>
          <a:xfrm>
            <a:off x="-15903" y="4142147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Increment / Decrement Operator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4249F-42E5-2648-8159-62D56F38608C}"/>
              </a:ext>
            </a:extLst>
          </p:cNvPr>
          <p:cNvSpPr/>
          <p:nvPr/>
        </p:nvSpPr>
        <p:spPr>
          <a:xfrm>
            <a:off x="-15903" y="5215294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Other Operators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8337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Comparison Operators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Logical Operators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Ternary Operator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13AB1-4ABE-4B4D-872B-667DFA845F88}"/>
              </a:ext>
            </a:extLst>
          </p:cNvPr>
          <p:cNvSpPr txBox="1"/>
          <p:nvPr/>
        </p:nvSpPr>
        <p:spPr>
          <a:xfrm>
            <a:off x="3968432" y="987817"/>
            <a:ext cx="7512368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Assignment Operators</a:t>
            </a:r>
            <a:b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Syntax: var x = 10;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DINPro" panose="02000503030000020004" pitchFamily="2" charset="0"/>
              </a:rPr>
              <a:t>________________________________</a:t>
            </a:r>
          </a:p>
          <a:p>
            <a:pPr algn="ctr">
              <a:spcAft>
                <a:spcPts val="2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Arithmetic Operators</a:t>
            </a:r>
            <a:b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Syntax: Addition(+), Subtraction(-), Multiplication(*), Exponentiation(**), Division(/), Modulus (%)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x = 10 * 2; </a:t>
            </a:r>
            <a:r>
              <a:rPr lang="en-GB" dirty="0">
                <a:solidFill>
                  <a:srgbClr val="92D050"/>
                </a:solidFill>
                <a:latin typeface="DINPro" panose="02000503030000020004" pitchFamily="2" charset="0"/>
              </a:rPr>
              <a:t>// x value is 20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DINPro" panose="02000503030000020004" pitchFamily="2" charset="0"/>
              </a:rPr>
              <a:t>________________________________</a:t>
            </a:r>
            <a:endParaRPr lang="en-GB" dirty="0">
              <a:solidFill>
                <a:schemeClr val="bg1"/>
              </a:solidFill>
              <a:latin typeface="DINPro" panose="02000503030000020004" pitchFamily="2" charset="0"/>
            </a:endParaRPr>
          </a:p>
          <a:p>
            <a:pPr algn="ctr">
              <a:spcAft>
                <a:spcPts val="2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String / Concatenate Operators</a:t>
            </a:r>
            <a:b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 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Syntax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txt1 = ”Code";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txt2 = ”</a:t>
            </a:r>
            <a:r>
              <a:rPr lang="en-GB" dirty="0" err="1">
                <a:solidFill>
                  <a:srgbClr val="F0DA50"/>
                </a:solidFill>
                <a:latin typeface="DINPro" panose="02000503030000020004" pitchFamily="2" charset="0"/>
              </a:rPr>
              <a:t>Taleem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";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txt3 = txt1 + " " + txt2;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 </a:t>
            </a:r>
            <a:r>
              <a:rPr lang="en-GB" dirty="0">
                <a:solidFill>
                  <a:srgbClr val="92D050"/>
                </a:solidFill>
                <a:latin typeface="DINPro" panose="02000503030000020004" pitchFamily="2" charset="0"/>
              </a:rPr>
              <a:t>// txt3 value is Code </a:t>
            </a:r>
            <a:r>
              <a:rPr lang="en-GB" dirty="0" err="1">
                <a:solidFill>
                  <a:srgbClr val="92D050"/>
                </a:solidFill>
                <a:latin typeface="DINPro" panose="02000503030000020004" pitchFamily="2" charset="0"/>
              </a:rPr>
              <a:t>Taleem</a:t>
            </a:r>
            <a:endParaRPr lang="en-GB" dirty="0">
              <a:solidFill>
                <a:srgbClr val="92D050"/>
              </a:solidFill>
              <a:latin typeface="DINPro" panose="02000503030000020004" pitchFamily="2" charset="0"/>
            </a:endParaRP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DINPro" panose="02000503030000020004" pitchFamily="2" charset="0"/>
              </a:rPr>
              <a:t>________________________________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Bitwise Operators</a:t>
            </a:r>
            <a:b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Bit operators work on 32 bits numbers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93D2E-50CC-204A-B97C-0BEDDA7EBE3F}"/>
              </a:ext>
            </a:extLst>
          </p:cNvPr>
          <p:cNvSpPr/>
          <p:nvPr/>
        </p:nvSpPr>
        <p:spPr>
          <a:xfrm>
            <a:off x="-15903" y="414214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Increment / Decrement Operator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4249F-42E5-2648-8159-62D56F38608C}"/>
              </a:ext>
            </a:extLst>
          </p:cNvPr>
          <p:cNvSpPr/>
          <p:nvPr/>
        </p:nvSpPr>
        <p:spPr>
          <a:xfrm>
            <a:off x="-15903" y="5215294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Other Operators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8788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08F75-2551-C444-ADEA-13E1006C4F6C}"/>
              </a:ext>
            </a:extLst>
          </p:cNvPr>
          <p:cNvSpPr/>
          <p:nvPr/>
        </p:nvSpPr>
        <p:spPr>
          <a:xfrm>
            <a:off x="5693804" y="3720539"/>
            <a:ext cx="4616901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0DA50"/>
                </a:solidFill>
                <a:latin typeface="DINPro" panose="02000503030000020004" pitchFamily="2" charset="0"/>
              </a:rPr>
              <a:t>CHAPTER 10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DINPro" panose="02000503030000020004" pitchFamily="2" charset="0"/>
              </a:rPr>
              <a:t>Control Statement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DINPro" panose="02000503030000020004" pitchFamily="2" charset="0"/>
              </a:rPr>
              <a:t>What is Control Statement</a:t>
            </a:r>
            <a:endParaRPr lang="en-US" dirty="0"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Conditional Control Statement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3051263-F22D-8643-AF0D-8EBC5526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66" y="1628302"/>
            <a:ext cx="1835978" cy="18412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Iterative Control Statement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848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What is Control Statement</a:t>
            </a:r>
            <a:endParaRPr lang="en-US" dirty="0">
              <a:solidFill>
                <a:srgbClr val="002060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Conditional Control Statement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Iterative Control Statement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C1037-CFAE-E54E-A0FA-06707E63B0BF}"/>
              </a:ext>
            </a:extLst>
          </p:cNvPr>
          <p:cNvSpPr txBox="1"/>
          <p:nvPr/>
        </p:nvSpPr>
        <p:spPr>
          <a:xfrm>
            <a:off x="4366300" y="987817"/>
            <a:ext cx="6913626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Control structure actually controls the flow of execution of a program.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 execution start from the first line into the last line of that JS code.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 is also known as Control Statement or Flow control statement.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35F1A58-941B-7B45-B239-FE845D343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371" y="3209026"/>
            <a:ext cx="2337203" cy="252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890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What is Control Statement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Conditional Control Statement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Iterative Control Statement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864D5C-0AA2-C64B-8C40-0285E75C2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822" y="1193606"/>
            <a:ext cx="5688648" cy="241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39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What is Control Statement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Conditional Control Statement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Iterative Control Statement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1" name="Picture 10" descr="A picture containing screenshot, sign, street, clock&#10;&#10;Description automatically generated">
            <a:extLst>
              <a:ext uri="{FF2B5EF4-FFF2-40B4-BE49-F238E27FC236}">
                <a16:creationId xmlns:a16="http://schemas.microsoft.com/office/drawing/2014/main" id="{C7F64F77-72E7-A34D-B56F-69B333A8E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861" y="1193607"/>
            <a:ext cx="6300469" cy="241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7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3" y="987817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What is JavaScript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Why learn JavaScript</a:t>
            </a:r>
            <a:r>
              <a:rPr lang="en-US" sz="2000" dirty="0">
                <a:solidFill>
                  <a:schemeClr val="bg1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63806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Where to use</a:t>
            </a:r>
            <a:r>
              <a:rPr lang="en-US" sz="2000" dirty="0">
                <a:solidFill>
                  <a:srgbClr val="0A0454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History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Benefits of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644A03-7D0C-474C-9A31-0C95FBDDC439}"/>
              </a:ext>
            </a:extLst>
          </p:cNvPr>
          <p:cNvSpPr txBox="1"/>
          <p:nvPr/>
        </p:nvSpPr>
        <p:spPr>
          <a:xfrm>
            <a:off x="4738026" y="987817"/>
            <a:ext cx="63133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Create Interactivity between web page and User.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A JavaScript can be used to validate form data before it is submitted to a server.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JavaScript manipulate HTML and CSS, creating, removing and changing HTML, dynamically applying new styles to your page.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Dynamic Complex Web Application  </a:t>
            </a:r>
          </a:p>
        </p:txBody>
      </p:sp>
    </p:spTree>
    <p:extLst>
      <p:ext uri="{BB962C8B-B14F-4D97-AF65-F5344CB8AC3E}">
        <p14:creationId xmlns:p14="http://schemas.microsoft.com/office/powerpoint/2010/main" val="109560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3" y="987817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What is JavaScript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Why learn JavaScript</a:t>
            </a:r>
            <a:r>
              <a:rPr lang="en-US" sz="2000" dirty="0">
                <a:solidFill>
                  <a:schemeClr val="bg1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Where to use</a:t>
            </a:r>
            <a:r>
              <a:rPr lang="en-US" sz="2000" dirty="0">
                <a:solidFill>
                  <a:schemeClr val="bg1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3263806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History JS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Benefits of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FB0FEC2A-D3B1-9C43-A00E-498CF668C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637" y="987817"/>
            <a:ext cx="5462725" cy="473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46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What is JavaScript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Why learn JavaScript</a:t>
            </a:r>
            <a:r>
              <a:rPr lang="en-US" sz="2000" dirty="0">
                <a:solidFill>
                  <a:schemeClr val="bg1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Where to use</a:t>
            </a:r>
            <a:r>
              <a:rPr lang="en-US" sz="2000" dirty="0">
                <a:solidFill>
                  <a:schemeClr val="bg1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History JS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3263806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Benefits of JS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644A03-7D0C-474C-9A31-0C95FBDDC439}"/>
              </a:ext>
            </a:extLst>
          </p:cNvPr>
          <p:cNvSpPr txBox="1"/>
          <p:nvPr/>
        </p:nvSpPr>
        <p:spPr>
          <a:xfrm>
            <a:off x="4675503" y="987817"/>
            <a:ext cx="6313336" cy="5529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Speed 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- 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Client-side JavaScript is very fast because it can be run immediately within the client-side browser. </a:t>
            </a:r>
          </a:p>
          <a:p>
            <a:pPr algn="ctr">
              <a:spcAft>
                <a:spcPts val="2000"/>
              </a:spcAft>
            </a:pPr>
            <a:b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Simplicity 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– Easy to learn and Implement</a:t>
            </a:r>
          </a:p>
          <a:p>
            <a:pPr algn="ctr">
              <a:spcAft>
                <a:spcPts val="2000"/>
              </a:spcAft>
            </a:pPr>
            <a:b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Popularity 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– used anywhere web</a:t>
            </a:r>
          </a:p>
          <a:p>
            <a:pPr algn="ctr">
              <a:spcAft>
                <a:spcPts val="2000"/>
              </a:spcAft>
            </a:pPr>
            <a:b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Interoperability 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– JS plays nicely with other languages and can be used in a huge variety of applications.</a:t>
            </a:r>
          </a:p>
          <a:p>
            <a:pPr algn="ctr">
              <a:spcAft>
                <a:spcPts val="2000"/>
              </a:spcAft>
            </a:pPr>
            <a:b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Server Load 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- Being client-side reduces the demand on the website server.</a:t>
            </a:r>
          </a:p>
          <a:p>
            <a:pPr algn="ctr">
              <a:spcAft>
                <a:spcPts val="2000"/>
              </a:spcAft>
            </a:pPr>
            <a:b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Rich Interface 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- Gives the ability to create rich interface</a:t>
            </a:r>
            <a:b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87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BF328D-081B-1249-B553-BCBAA099540F}"/>
              </a:ext>
            </a:extLst>
          </p:cNvPr>
          <p:cNvSpPr/>
          <p:nvPr/>
        </p:nvSpPr>
        <p:spPr>
          <a:xfrm>
            <a:off x="5979381" y="3720539"/>
            <a:ext cx="4079017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0DA50"/>
                </a:solidFill>
                <a:latin typeface="DINPro" panose="02000503030000020004" pitchFamily="2" charset="0"/>
              </a:rPr>
              <a:t>CHAPTER 2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DINPro" panose="02000503030000020004" pitchFamily="2" charset="0"/>
              </a:rPr>
              <a:t>prerequisites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FAFBE3-6F2D-114D-A08C-52E5F25F5A99}"/>
              </a:ext>
            </a:extLst>
          </p:cNvPr>
          <p:cNvSpPr/>
          <p:nvPr/>
        </p:nvSpPr>
        <p:spPr>
          <a:xfrm>
            <a:off x="-6277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DINPro" panose="02000503030000020004" pitchFamily="2" charset="0"/>
              </a:rPr>
              <a:t>Prerequisites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155EA9-E2D0-F24C-9BDF-192B063A36BD}"/>
              </a:ext>
            </a:extLst>
          </p:cNvPr>
          <p:cNvSpPr/>
          <p:nvPr/>
        </p:nvSpPr>
        <p:spPr>
          <a:xfrm>
            <a:off x="-6277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IDE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5554CD-A0B8-2840-B4CD-DCB5434388AD}"/>
              </a:ext>
            </a:extLst>
          </p:cNvPr>
          <p:cNvSpPr/>
          <p:nvPr/>
        </p:nvSpPr>
        <p:spPr>
          <a:xfrm>
            <a:off x="-6277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DA16A131-AB54-F548-B29A-D2EB3BC3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D45E3CFA-865F-2B4F-8FF9-F84448916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66" y="1628302"/>
            <a:ext cx="1835978" cy="184122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EAA2170-63B5-3C4E-8715-BA31A5F3B63A}"/>
              </a:ext>
            </a:extLst>
          </p:cNvPr>
          <p:cNvSpPr/>
          <p:nvPr/>
        </p:nvSpPr>
        <p:spPr>
          <a:xfrm>
            <a:off x="0" y="4220676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Browser Support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1951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AFBE3-6F2D-114D-A08C-52E5F25F5A99}"/>
              </a:ext>
            </a:extLst>
          </p:cNvPr>
          <p:cNvSpPr/>
          <p:nvPr/>
        </p:nvSpPr>
        <p:spPr>
          <a:xfrm>
            <a:off x="-6277" y="987817"/>
            <a:ext cx="3211862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A0454"/>
                </a:solidFill>
                <a:latin typeface="DINPro" panose="02000503030000020004" pitchFamily="2" charset="0"/>
              </a:rPr>
              <a:t>Prerequisites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155EA9-E2D0-F24C-9BDF-192B063A36BD}"/>
              </a:ext>
            </a:extLst>
          </p:cNvPr>
          <p:cNvSpPr/>
          <p:nvPr/>
        </p:nvSpPr>
        <p:spPr>
          <a:xfrm>
            <a:off x="-6277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IDE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5554CD-A0B8-2840-B4CD-DCB5434388AD}"/>
              </a:ext>
            </a:extLst>
          </p:cNvPr>
          <p:cNvSpPr/>
          <p:nvPr/>
        </p:nvSpPr>
        <p:spPr>
          <a:xfrm>
            <a:off x="-6277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DA16A131-AB54-F548-B29A-D2EB3BC3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EAA2170-63B5-3C4E-8715-BA31A5F3B63A}"/>
              </a:ext>
            </a:extLst>
          </p:cNvPr>
          <p:cNvSpPr/>
          <p:nvPr/>
        </p:nvSpPr>
        <p:spPr>
          <a:xfrm>
            <a:off x="0" y="4220676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Browser Support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CBEAC-6405-9F4C-8993-8A38D657BA50}"/>
              </a:ext>
            </a:extLst>
          </p:cNvPr>
          <p:cNvSpPr txBox="1"/>
          <p:nvPr/>
        </p:nvSpPr>
        <p:spPr>
          <a:xfrm>
            <a:off x="5195449" y="987817"/>
            <a:ext cx="551025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HTML – Hyper Text Markup Language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/>
              </a:rPr>
              <a:t>Hypertext Markup Language is the standard markup language for documents designed to be displayed in a web browser</a:t>
            </a:r>
          </a:p>
          <a:p>
            <a:pPr algn="ctr">
              <a:spcAft>
                <a:spcPts val="2000"/>
              </a:spcAft>
            </a:pPr>
            <a:br>
              <a:rPr lang="en-US" dirty="0">
                <a:solidFill>
                  <a:schemeClr val="bg1"/>
                </a:solidFill>
                <a:latin typeface="DINPro" panose="02000503030000020004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CSS -  Cascading Style Sheets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/>
              </a:rPr>
              <a:t>CSS describes how HTML elements are to be displayed on screen, paper, or in other media</a:t>
            </a:r>
          </a:p>
        </p:txBody>
      </p:sp>
    </p:spTree>
    <p:extLst>
      <p:ext uri="{BB962C8B-B14F-4D97-AF65-F5344CB8AC3E}">
        <p14:creationId xmlns:p14="http://schemas.microsoft.com/office/powerpoint/2010/main" val="3195190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3838</TotalTime>
  <Words>2531</Words>
  <Application>Microsoft Macintosh PowerPoint</Application>
  <PresentationFormat>Widescreen</PresentationFormat>
  <Paragraphs>392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DINPro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Santhosh Moorthy (WLT IN)</dc:creator>
  <cp:lastModifiedBy>Santhosh Moorthy (WLT IN)</cp:lastModifiedBy>
  <cp:revision>195</cp:revision>
  <dcterms:created xsi:type="dcterms:W3CDTF">2020-07-31T21:48:27Z</dcterms:created>
  <dcterms:modified xsi:type="dcterms:W3CDTF">2020-09-11T14:51:02Z</dcterms:modified>
</cp:coreProperties>
</file>